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CF9"/>
    <a:srgbClr val="182A6B"/>
    <a:srgbClr val="8EC5ED"/>
    <a:srgbClr val="B7D9F3"/>
    <a:srgbClr val="E6E6E6"/>
    <a:srgbClr val="182D6F"/>
    <a:srgbClr val="1C8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41597" autoAdjust="0"/>
  </p:normalViewPr>
  <p:slideViewPr>
    <p:cSldViewPr snapToGrid="0">
      <p:cViewPr>
        <p:scale>
          <a:sx n="70" d="100"/>
          <a:sy n="70" d="100"/>
        </p:scale>
        <p:origin x="1760" y="-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4BC0-462E-4CA9-A60F-80229F7E96D6}" type="datetimeFigureOut">
              <a:rPr lang="pt-BR" smtClean="0"/>
              <a:t>16/05/2025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49ECF-0D6A-4E31-9C47-3425E011A7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79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t-BR" sz="2800" b="1" i="0" dirty="0">
                <a:solidFill>
                  <a:srgbClr val="333F5B"/>
                </a:solidFill>
                <a:effectLst/>
                <a:latin typeface="Open Sans" panose="020B0606030504020204" pitchFamily="34" charset="0"/>
              </a:rPr>
              <a:t>Indústria paranaense ganha nova força com parceria estratégica entre Fiep e Sicoob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b="0" i="0" dirty="0">
                <a:solidFill>
                  <a:srgbClr val="333F5B"/>
                </a:solidFill>
                <a:effectLst/>
                <a:latin typeface="Open Sans" panose="020B0606030504020204" pitchFamily="34" charset="0"/>
              </a:rPr>
              <a:t>A iniciativa tem como objetivo principal ampliar o acesso ao crédito de qualidade, especialmente para micro e pequenas indústrias — segmento que mais enfrenta barreiras no sistema bancário tradicional. O diferencial é atendimento ágil, taxas mais acessíveis e linhas específicas para capital de giro, investimento em equipamentos e inovação.</a:t>
            </a:r>
            <a:b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https://www.fiepr.org.br/central-de-informacoes/desenvolvimento-industrial-social/-industria-paranaense-ganha-nova-forca-com-parceria-estrategica-entre-fiep-e-sicoob-1-37874-494085.shtml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✉️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E-mail: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nacpr@sistemafiep.org.br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800" kern="100" dirty="0">
                <a:effectLst/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</a:rPr>
              <a:t>📲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WhatsApp: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(41) 9.9602-6758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49ECF-0D6A-4E31-9C47-3425E011A7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29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7AEF589-A613-E8CD-8118-4B933660C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042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299DD2-24C8-FA01-3B06-91DA730A43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4241"/>
            <a:ext cx="6858000" cy="7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03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EC8CEA4-81C1-9DC3-D4EE-29A80C73C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70030"/>
              </p:ext>
            </p:extLst>
          </p:nvPr>
        </p:nvGraphicFramePr>
        <p:xfrm>
          <a:off x="368827" y="2253402"/>
          <a:ext cx="6120345" cy="525315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68655">
                  <a:extLst>
                    <a:ext uri="{9D8B030D-6E8A-4147-A177-3AD203B41FA5}">
                      <a16:colId xmlns:a16="http://schemas.microsoft.com/office/drawing/2014/main" val="1854042274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977354744"/>
                    </a:ext>
                  </a:extLst>
                </a:gridCol>
                <a:gridCol w="1985750">
                  <a:extLst>
                    <a:ext uri="{9D8B030D-6E8A-4147-A177-3AD203B41FA5}">
                      <a16:colId xmlns:a16="http://schemas.microsoft.com/office/drawing/2014/main" val="2340782299"/>
                    </a:ext>
                  </a:extLst>
                </a:gridCol>
                <a:gridCol w="1016758">
                  <a:extLst>
                    <a:ext uri="{9D8B030D-6E8A-4147-A177-3AD203B41FA5}">
                      <a16:colId xmlns:a16="http://schemas.microsoft.com/office/drawing/2014/main" val="784420194"/>
                    </a:ext>
                  </a:extLst>
                </a:gridCol>
                <a:gridCol w="1043714">
                  <a:extLst>
                    <a:ext uri="{9D8B030D-6E8A-4147-A177-3AD203B41FA5}">
                      <a16:colId xmlns:a16="http://schemas.microsoft.com/office/drawing/2014/main" val="3157234356"/>
                    </a:ext>
                  </a:extLst>
                </a:gridCol>
              </a:tblGrid>
              <a:tr h="554159"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Finalidade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Linha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Descrição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Taxa aproximada*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50" dirty="0">
                          <a:ln>
                            <a:noFill/>
                          </a:ln>
                          <a:latin typeface="Myriad Pro Black" panose="020B0803030403020204" pitchFamily="34" charset="0"/>
                        </a:rPr>
                        <a:t>Prazo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82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55593"/>
                  </a:ext>
                </a:extLst>
              </a:tr>
              <a:tr h="706964">
                <a:tc rowSpan="2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Capital de Giro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Crédito Pequenas Empresas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Empréstimo para empresas com faturamento de até R$300 milhões, limite de financiamento de até R$20 milhões.</a:t>
                      </a:r>
                      <a:endParaRPr lang="pt-BR" sz="900" dirty="0">
                        <a:solidFill>
                          <a:srgbClr val="182A6B"/>
                        </a:solidFill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1,81%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60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75263"/>
                  </a:ext>
                </a:extLst>
              </a:tr>
              <a:tr h="555471">
                <a:tc vMerge="1">
                  <a:txBody>
                    <a:bodyPr/>
                    <a:lstStyle/>
                    <a:p>
                      <a:pPr algn="l"/>
                      <a:endParaRPr lang="pt-BR" sz="900" dirty="0">
                        <a:latin typeface="Myriad Pro Black" panose="020B08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Pronampe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Capital de Giro para MPE’s, no limite de até 30% do faturamento anual.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1,65%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72 meses, carência de 12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67374"/>
                  </a:ext>
                </a:extLst>
              </a:tr>
              <a:tr h="555471">
                <a:tc rowSpan="2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Máquinas e Equipamentos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Finame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máquinas e equipamentos nacionais, novos e credenciados no BNDES.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1,65%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120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3418"/>
                  </a:ext>
                </a:extLst>
              </a:tr>
              <a:tr h="555471">
                <a:tc vMerge="1">
                  <a:txBody>
                    <a:bodyPr/>
                    <a:lstStyle/>
                    <a:p>
                      <a:pPr algn="ctr"/>
                      <a:endParaRPr lang="pt-BR" sz="900" dirty="0"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Caixa Econômica - BCD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máquinas e equipamentos, novos ou usados.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1,63%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60 meses, carência de 06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9219"/>
                  </a:ext>
                </a:extLst>
              </a:tr>
              <a:tr h="555471"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Obras e Reformas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Automático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Financiamento para projetos de investimento.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1,65%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240 meses, carência de 36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48679"/>
                  </a:ext>
                </a:extLst>
              </a:tr>
              <a:tr h="555471">
                <a:tc rowSpan="2"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Investimento e Compra de Insumos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Finame Materiais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bens industrializados credenciados pelo BNDES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1,75%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60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212496"/>
                  </a:ext>
                </a:extLst>
              </a:tr>
              <a:tr h="507717">
                <a:tc vMerge="1">
                  <a:txBody>
                    <a:bodyPr/>
                    <a:lstStyle/>
                    <a:p>
                      <a:pPr algn="ctr"/>
                      <a:endParaRPr lang="pt-BR" sz="900" dirty="0">
                        <a:latin typeface="Myriad Pro Black" panose="020B0803030403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Cartão BNDES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Financiamento dos investimentos das MPE’s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1,78%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48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90926"/>
                  </a:ext>
                </a:extLst>
              </a:tr>
              <a:tr h="706964"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Eficiência Energética e Energias renováveis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BNDES Finame Baixo Carbono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Aquisição de sistemas de geração de energia renovável equipamentos com maiores índices de eficiência energética.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Black" panose="020B0803030403020204" pitchFamily="34" charset="0"/>
                        </a:rPr>
                        <a:t>1,43% a.m.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900" dirty="0">
                          <a:solidFill>
                            <a:srgbClr val="182A6B"/>
                          </a:solidFill>
                          <a:latin typeface="Myriad Pro Light" panose="020B0403030403020204" pitchFamily="34" charset="0"/>
                        </a:rPr>
                        <a:t>120 meses, carência de 24 meses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82A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1666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E0F5DB6-FC27-0C05-3929-FEEC1DF19AFE}"/>
              </a:ext>
            </a:extLst>
          </p:cNvPr>
          <p:cNvSpPr txBox="1"/>
          <p:nvPr/>
        </p:nvSpPr>
        <p:spPr>
          <a:xfrm>
            <a:off x="5620887" y="1344160"/>
            <a:ext cx="671979" cy="3539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1700" dirty="0">
                <a:solidFill>
                  <a:srgbClr val="1C8BDB"/>
                </a:solidFill>
                <a:latin typeface="Myriad Pro" panose="020B0503030403020204" pitchFamily="34" charset="0"/>
                <a:cs typeface="Calibri" panose="020F0502020204030204"/>
              </a:rPr>
              <a:t>Maio</a:t>
            </a:r>
            <a:endParaRPr lang="pt-BR" sz="1700" dirty="0">
              <a:cs typeface="Calibri" panose="020F0502020204030204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0D2738-1D23-7568-FF69-978313E22CC0}"/>
              </a:ext>
            </a:extLst>
          </p:cNvPr>
          <p:cNvSpPr txBox="1"/>
          <p:nvPr/>
        </p:nvSpPr>
        <p:spPr>
          <a:xfrm>
            <a:off x="5511876" y="1566078"/>
            <a:ext cx="88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1C8BDB"/>
                </a:solidFill>
                <a:latin typeface="Myriad Pro Black" panose="020B0803030403020204" pitchFamily="34" charset="0"/>
              </a:rPr>
              <a:t>2025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EFA7EA-301D-BA68-9219-8A6F00112743}"/>
              </a:ext>
            </a:extLst>
          </p:cNvPr>
          <p:cNvSpPr txBox="1"/>
          <p:nvPr/>
        </p:nvSpPr>
        <p:spPr>
          <a:xfrm>
            <a:off x="259877" y="1538284"/>
            <a:ext cx="4297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182D6F"/>
                </a:solidFill>
                <a:latin typeface="Myriad Pro SemiExt" panose="020B0505030403020204" pitchFamily="34" charset="0"/>
              </a:rPr>
              <a:t>Linhas de Crédito para a Indústria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68D3903-63E7-649A-D60E-4F10ADD2C686}"/>
              </a:ext>
            </a:extLst>
          </p:cNvPr>
          <p:cNvSpPr txBox="1"/>
          <p:nvPr/>
        </p:nvSpPr>
        <p:spPr>
          <a:xfrm>
            <a:off x="1919242" y="7523739"/>
            <a:ext cx="46651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rgbClr val="182A6B"/>
                </a:solidFill>
                <a:latin typeface="Myriad Pro Light" panose="020B0403030403020204" pitchFamily="34" charset="0"/>
              </a:rPr>
              <a:t>*As taxas indicadas são valores aproximados. Os valores estão sujeitos à análise de crédito pelos bancos.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D7BA2F8-666D-1A42-E9BC-545117701DCD}"/>
              </a:ext>
            </a:extLst>
          </p:cNvPr>
          <p:cNvSpPr/>
          <p:nvPr/>
        </p:nvSpPr>
        <p:spPr>
          <a:xfrm>
            <a:off x="5416536" y="1352843"/>
            <a:ext cx="1072636" cy="657723"/>
          </a:xfrm>
          <a:prstGeom prst="roundRect">
            <a:avLst>
              <a:gd name="adj" fmla="val 23619"/>
            </a:avLst>
          </a:prstGeom>
          <a:noFill/>
          <a:ln w="19050">
            <a:solidFill>
              <a:srgbClr val="8EC5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8F0017-2ACE-8B1A-49A3-C9FF512EBB50}"/>
              </a:ext>
            </a:extLst>
          </p:cNvPr>
          <p:cNvSpPr txBox="1"/>
          <p:nvPr/>
        </p:nvSpPr>
        <p:spPr>
          <a:xfrm>
            <a:off x="333656" y="7883900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182A6B"/>
                </a:solidFill>
                <a:latin typeface="Myriad Pro Black" panose="020B0803030403020204" pitchFamily="34" charset="0"/>
              </a:rPr>
              <a:t>Gerência de Desenvolvimento Industrial e Social</a:t>
            </a:r>
          </a:p>
          <a:p>
            <a:r>
              <a:rPr lang="pt-BR" sz="900" dirty="0">
                <a:solidFill>
                  <a:srgbClr val="182A6B"/>
                </a:solidFill>
                <a:latin typeface="Myriad Pro Light" panose="020B0403030403020204" pitchFamily="34" charset="0"/>
              </a:rPr>
              <a:t>Núcleo de Acesso ao Crédito do Paraná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256C520-5F7D-709B-6DB3-D24C8CA4F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59" y="8449493"/>
            <a:ext cx="138312" cy="13908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BCAEB7BA-374A-939B-B0D8-02DDB581E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421" y="8258174"/>
            <a:ext cx="201589" cy="13414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E42118-3C83-334D-D4C4-603D25C3D6D7}"/>
              </a:ext>
            </a:extLst>
          </p:cNvPr>
          <p:cNvSpPr txBox="1"/>
          <p:nvPr/>
        </p:nvSpPr>
        <p:spPr>
          <a:xfrm>
            <a:off x="624264" y="8209831"/>
            <a:ext cx="1353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rgbClr val="182A6B"/>
                </a:solidFill>
                <a:latin typeface="Myriad Pro Light" panose="020B0403030403020204" pitchFamily="34" charset="0"/>
              </a:rPr>
              <a:t>nacpr@sistemafiep.org.br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8C6815A-402A-1A7E-74B4-2C60D792FEC1}"/>
              </a:ext>
            </a:extLst>
          </p:cNvPr>
          <p:cNvSpPr txBox="1"/>
          <p:nvPr/>
        </p:nvSpPr>
        <p:spPr>
          <a:xfrm>
            <a:off x="618371" y="8404799"/>
            <a:ext cx="17903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182A6B"/>
                </a:solidFill>
                <a:latin typeface="Myriad Pro Light" panose="020B0403030403020204" pitchFamily="34" charset="0"/>
              </a:rPr>
              <a:t>(41) 9.9602-6758</a:t>
            </a:r>
          </a:p>
        </p:txBody>
      </p:sp>
    </p:spTree>
    <p:extLst>
      <p:ext uri="{BB962C8B-B14F-4D97-AF65-F5344CB8AC3E}">
        <p14:creationId xmlns:p14="http://schemas.microsoft.com/office/powerpoint/2010/main" val="3623958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17140D28C21A4DA8183F08FE12D8EF" ma:contentTypeVersion="15" ma:contentTypeDescription="Crie um novo documento." ma:contentTypeScope="" ma:versionID="243990a4af897f4ee5b0e76ff714569b">
  <xsd:schema xmlns:xsd="http://www.w3.org/2001/XMLSchema" xmlns:xs="http://www.w3.org/2001/XMLSchema" xmlns:p="http://schemas.microsoft.com/office/2006/metadata/properties" xmlns:ns2="27da31d4-c945-45c8-9355-db126e73fe08" xmlns:ns3="6fde12ca-6140-4bd3-bd29-9126151e1ced" xmlns:ns4="cf8f21a8-eced-4141-af17-41e9a394442f" targetNamespace="http://schemas.microsoft.com/office/2006/metadata/properties" ma:root="true" ma:fieldsID="2af82415d25581f605375021d87e3443" ns2:_="" ns3:_="" ns4:_="">
    <xsd:import namespace="27da31d4-c945-45c8-9355-db126e73fe08"/>
    <xsd:import namespace="6fde12ca-6140-4bd3-bd29-9126151e1ced"/>
    <xsd:import namespace="cf8f21a8-eced-4141-af17-41e9a394442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31d4-c945-45c8-9355-db126e73fe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e12ca-6140-4bd3-bd29-9126151e1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4c8c62-af11-4a97-95e1-881613c39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f21a8-eced-4141-af17-41e9a394442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e145bbd-c59a-46e0-8251-9048fc6e4ee4}" ma:internalName="TaxCatchAll" ma:showField="CatchAllData" ma:web="cf8f21a8-eced-4141-af17-41e9a39444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e12ca-6140-4bd3-bd29-9126151e1ced">
      <Terms xmlns="http://schemas.microsoft.com/office/infopath/2007/PartnerControls"/>
    </lcf76f155ced4ddcb4097134ff3c332f>
    <TaxCatchAll xmlns="cf8f21a8-eced-4141-af17-41e9a394442f" xsi:nil="true"/>
  </documentManagement>
</p:properties>
</file>

<file path=customXml/itemProps1.xml><?xml version="1.0" encoding="utf-8"?>
<ds:datastoreItem xmlns:ds="http://schemas.openxmlformats.org/officeDocument/2006/customXml" ds:itemID="{F42BDD5A-4AB0-43D7-8E30-01E87916C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a31d4-c945-45c8-9355-db126e73fe08"/>
    <ds:schemaRef ds:uri="6fde12ca-6140-4bd3-bd29-9126151e1ced"/>
    <ds:schemaRef ds:uri="cf8f21a8-eced-4141-af17-41e9a39444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97DB81-1EBB-4BAE-83CB-1A12335C0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FEE40C-8732-4980-AE5C-351F2851D29B}">
  <ds:schemaRefs>
    <ds:schemaRef ds:uri="http://schemas.microsoft.com/office/2006/metadata/properties"/>
    <ds:schemaRef ds:uri="http://purl.org/dc/dcmitype/"/>
    <ds:schemaRef ds:uri="27da31d4-c945-45c8-9355-db126e73fe0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f8f21a8-eced-4141-af17-41e9a394442f"/>
    <ds:schemaRef ds:uri="6fde12ca-6140-4bd3-bd29-9126151e1ce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2869</TotalTime>
  <Words>398</Words>
  <Application>Microsoft Office PowerPoint</Application>
  <PresentationFormat>Papel A4 (210 x 297 mm)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1" baseType="lpstr">
      <vt:lpstr>Aptos</vt:lpstr>
      <vt:lpstr>Arial</vt:lpstr>
      <vt:lpstr>Calibri</vt:lpstr>
      <vt:lpstr>Myriad Pro</vt:lpstr>
      <vt:lpstr>Myriad Pro Black</vt:lpstr>
      <vt:lpstr>Myriad Pro Light</vt:lpstr>
      <vt:lpstr>Myriad Pro SemiExt</vt:lpstr>
      <vt:lpstr>Open Sans</vt:lpstr>
      <vt:lpstr>Segoe UI Emoji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 Keiti Mori</dc:creator>
  <cp:lastModifiedBy>Joao Baptista De Lima Guimaraes</cp:lastModifiedBy>
  <cp:revision>22</cp:revision>
  <cp:lastPrinted>2024-02-14T17:22:35Z</cp:lastPrinted>
  <dcterms:created xsi:type="dcterms:W3CDTF">2024-01-29T12:24:03Z</dcterms:created>
  <dcterms:modified xsi:type="dcterms:W3CDTF">2025-05-16T17:14:27Z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0x0101009017140D28C21A4DA8183F08FE12D8EF</vt:lpwstr>
  </property>
  <property fmtid="{D5CDD505-2E9C-101B-9397-08002B2CF9AE}" pid="3" name="MediaServiceImageTags">
    <vt:lpwstr/>
  </property>
</Properties>
</file>